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099" r:id="rId2"/>
    <p:sldId id="757" r:id="rId3"/>
    <p:sldId id="3100" r:id="rId4"/>
    <p:sldId id="758" r:id="rId5"/>
    <p:sldId id="759" r:id="rId6"/>
    <p:sldId id="760" r:id="rId7"/>
    <p:sldId id="762" r:id="rId8"/>
    <p:sldId id="763" r:id="rId9"/>
    <p:sldId id="7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1ABCF0-00DD-5DB3-6CBE-94BDC8DFA269}" name="Ivona Haban" initials="IH" userId="S::ivona.haban@rne.eu::ad451ae2-ada4-471e-8481-5f13d40385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18E"/>
    <a:srgbClr val="FFE699"/>
    <a:srgbClr val="C00000"/>
    <a:srgbClr val="C55A11"/>
    <a:srgbClr val="FFCC00"/>
    <a:srgbClr val="002060"/>
    <a:srgbClr val="FF9F9F"/>
    <a:srgbClr val="A7C4FF"/>
    <a:srgbClr val="385651"/>
    <a:srgbClr val="497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6C28F1-04BC-481D-A1AE-18143597D09A}" v="3" dt="2022-09-07T15:04:39.148"/>
    <p1510:client id="{3479D31E-F029-7B84-4089-F65189A5E2EC}" v="5" dt="2022-09-07T15:21:01.104"/>
    <p1510:client id="{5C3E3F65-9279-8273-EFA0-E8A8FF4D9973}" v="23" dt="2022-09-07T11:42:40.4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3" autoAdjust="0"/>
    <p:restoredTop sz="87186" autoAdjust="0"/>
  </p:normalViewPr>
  <p:slideViewPr>
    <p:cSldViewPr snapToGrid="0" snapToObjects="1" showGuides="1">
      <p:cViewPr varScale="1">
        <p:scale>
          <a:sx n="75" d="100"/>
          <a:sy n="75" d="100"/>
        </p:scale>
        <p:origin x="8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D59BF-92C5-1A47-89FC-6384DFE2CCD3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F848B-3727-4B47-8E7F-0AA1E970D4F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80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Create object: like CM, CN, TCR</a:t>
            </a:r>
          </a:p>
          <a:p>
            <a:r>
              <a:rPr lang="hr-HR" dirty="0"/>
              <a:t>Update object: like CM, CN, PA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dirty="0"/>
              <a:t>New path request according to the TTR deadlines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5F848B-3727-4B47-8E7F-0AA1E970D4F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683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1">
            <a:extLst>
              <a:ext uri="{FF2B5EF4-FFF2-40B4-BE49-F238E27FC236}">
                <a16:creationId xmlns:a16="http://schemas.microsoft.com/office/drawing/2014/main" id="{E0D9B976-F2F5-4B0F-B6B9-FD5C57819890}"/>
              </a:ext>
            </a:extLst>
          </p:cNvPr>
          <p:cNvSpPr/>
          <p:nvPr userDrawn="1"/>
        </p:nvSpPr>
        <p:spPr>
          <a:xfrm>
            <a:off x="0" y="789571"/>
            <a:ext cx="12192000" cy="3203944"/>
          </a:xfrm>
          <a:prstGeom prst="rect">
            <a:avLst/>
          </a:prstGeom>
          <a:solidFill>
            <a:srgbClr val="49716A"/>
          </a:solidFill>
          <a:ln>
            <a:solidFill>
              <a:srgbClr val="E4F2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n-lt"/>
            </a:endParaRPr>
          </a:p>
        </p:txBody>
      </p:sp>
      <p:pic>
        <p:nvPicPr>
          <p:cNvPr id="3" name="Picture 14">
            <a:extLst>
              <a:ext uri="{FF2B5EF4-FFF2-40B4-BE49-F238E27FC236}">
                <a16:creationId xmlns:a16="http://schemas.microsoft.com/office/drawing/2014/main" id="{FE3DEE57-90D7-437B-BF92-5D4AD416C9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7199" y="4911968"/>
            <a:ext cx="1718279" cy="687312"/>
          </a:xfrm>
          <a:prstGeom prst="rect">
            <a:avLst/>
          </a:prstGeom>
        </p:spPr>
      </p:pic>
      <p:pic>
        <p:nvPicPr>
          <p:cNvPr id="4" name="Bild 6">
            <a:extLst>
              <a:ext uri="{FF2B5EF4-FFF2-40B4-BE49-F238E27FC236}">
                <a16:creationId xmlns:a16="http://schemas.microsoft.com/office/drawing/2014/main" id="{233FCD5A-40CD-42D9-8735-581A4B8C46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0745" y="4963512"/>
            <a:ext cx="1822589" cy="811741"/>
          </a:xfrm>
          <a:prstGeom prst="rect">
            <a:avLst/>
          </a:prstGeom>
        </p:spPr>
      </p:pic>
      <p:pic>
        <p:nvPicPr>
          <p:cNvPr id="5" name="Bild 20">
            <a:extLst>
              <a:ext uri="{FF2B5EF4-FFF2-40B4-BE49-F238E27FC236}">
                <a16:creationId xmlns:a16="http://schemas.microsoft.com/office/drawing/2014/main" id="{5DA5ABCC-CA6F-4092-ACE0-AB6B6485D0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02263" y="1280995"/>
            <a:ext cx="6089737" cy="5577006"/>
          </a:xfrm>
          <a:prstGeom prst="rect">
            <a:avLst/>
          </a:prstGeom>
        </p:spPr>
      </p:pic>
      <p:pic>
        <p:nvPicPr>
          <p:cNvPr id="6" name="Bild 1">
            <a:extLst>
              <a:ext uri="{FF2B5EF4-FFF2-40B4-BE49-F238E27FC236}">
                <a16:creationId xmlns:a16="http://schemas.microsoft.com/office/drawing/2014/main" id="{64811FAB-7DD9-40B6-83EE-50108D5AB7A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768" y="5046988"/>
            <a:ext cx="1670112" cy="6447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6985EF-6B1E-4045-885B-485A0354A86C}"/>
              </a:ext>
            </a:extLst>
          </p:cNvPr>
          <p:cNvSpPr txBox="1"/>
          <p:nvPr userDrawn="1"/>
        </p:nvSpPr>
        <p:spPr>
          <a:xfrm>
            <a:off x="2175470" y="1523859"/>
            <a:ext cx="7853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cap="all" dirty="0">
                <a:solidFill>
                  <a:schemeClr val="bg1"/>
                </a:solidFill>
                <a:latin typeface="+mn-lt"/>
                <a:ea typeface="Source Sans Pro" charset="0"/>
                <a:cs typeface="Arial" panose="020B0604020202020204" pitchFamily="34" charset="0"/>
              </a:rPr>
              <a:t>Redesign of the </a:t>
            </a:r>
            <a:br>
              <a:rPr lang="en-GB" sz="3600" b="1" i="0" cap="all" dirty="0">
                <a:solidFill>
                  <a:schemeClr val="bg1"/>
                </a:solidFill>
                <a:latin typeface="+mn-lt"/>
                <a:ea typeface="Source Sans Pro" charset="0"/>
                <a:cs typeface="Arial" panose="020B0604020202020204" pitchFamily="34" charset="0"/>
              </a:rPr>
            </a:br>
            <a:r>
              <a:rPr lang="en-GB" sz="3600" b="1" i="0" cap="all" dirty="0">
                <a:solidFill>
                  <a:schemeClr val="bg1"/>
                </a:solidFill>
                <a:latin typeface="+mn-lt"/>
                <a:ea typeface="Source Sans Pro" charset="0"/>
                <a:cs typeface="Arial" panose="020B0604020202020204" pitchFamily="34" charset="0"/>
              </a:rPr>
              <a:t>International Timetabling Process </a:t>
            </a:r>
            <a:br>
              <a:rPr lang="en-GB" sz="3600" b="1" i="0" dirty="0">
                <a:solidFill>
                  <a:schemeClr val="bg1"/>
                </a:solidFill>
                <a:latin typeface="+mn-lt"/>
                <a:ea typeface="Source Sans Pro" charset="0"/>
                <a:cs typeface="Arial" panose="020B0604020202020204" pitchFamily="34" charset="0"/>
              </a:rPr>
            </a:br>
            <a:r>
              <a:rPr lang="en-GB" sz="3600" b="1" i="0" dirty="0">
                <a:solidFill>
                  <a:schemeClr val="bg1"/>
                </a:solidFill>
                <a:latin typeface="+mn-lt"/>
                <a:ea typeface="Source Sans Pro" charset="0"/>
                <a:cs typeface="Arial" panose="020B0604020202020204" pitchFamily="34" charset="0"/>
              </a:rPr>
              <a:t>(TTR)</a:t>
            </a:r>
            <a:endParaRPr lang="de-DE" sz="3600" b="1" i="0" dirty="0">
              <a:solidFill>
                <a:schemeClr val="bg1"/>
              </a:solidFill>
              <a:latin typeface="+mn-lt"/>
              <a:ea typeface="Source Sans Pro" charset="0"/>
              <a:cs typeface="Arial" panose="020B0604020202020204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6BEBC3-5BBC-4453-AFA0-8F71BCE7FD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6768" y="5899719"/>
            <a:ext cx="3554412" cy="644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9716A"/>
                </a:solidFill>
                <a:latin typeface="+mn-lt"/>
                <a:ea typeface="Source Sans Pro" panose="020B0503030403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[Event, Place, Date]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C5E1155-DFBE-4B24-B9E9-4C059F7C4DD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1625" y="6216161"/>
            <a:ext cx="567812" cy="191091"/>
          </a:xfrm>
          <a:prstGeom prst="rect">
            <a:avLst/>
          </a:prstGeom>
        </p:spPr>
      </p:pic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4E54FBC2-4714-41A2-87E0-424D12D0256B}"/>
              </a:ext>
            </a:extLst>
          </p:cNvPr>
          <p:cNvSpPr txBox="1">
            <a:spLocks/>
          </p:cNvSpPr>
          <p:nvPr userDrawn="1"/>
        </p:nvSpPr>
        <p:spPr>
          <a:xfrm>
            <a:off x="5176532" y="6000665"/>
            <a:ext cx="977998" cy="19109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1" kern="1200">
                <a:solidFill>
                  <a:srgbClr val="49716A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b="0" dirty="0">
                <a:solidFill>
                  <a:srgbClr val="092B90"/>
                </a:solidFill>
                <a:latin typeface="Arial" panose="020B0604020202020204" pitchFamily="34" charset="0"/>
              </a:rPr>
              <a:t>supported by</a:t>
            </a:r>
          </a:p>
        </p:txBody>
      </p:sp>
    </p:spTree>
    <p:extLst>
      <p:ext uri="{BB962C8B-B14F-4D97-AF65-F5344CB8AC3E}">
        <p14:creationId xmlns:p14="http://schemas.microsoft.com/office/powerpoint/2010/main" val="191767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2358886"/>
            <a:ext cx="9144000" cy="1752909"/>
          </a:xfrm>
          <a:prstGeom prst="rect">
            <a:avLst/>
          </a:prstGeom>
        </p:spPr>
        <p:txBody>
          <a:bodyPr anchor="ctr"/>
          <a:lstStyle>
            <a:lvl1pPr algn="ctr">
              <a:defRPr sz="6000" b="1" i="0">
                <a:solidFill>
                  <a:srgbClr val="49716A"/>
                </a:solidFill>
                <a:latin typeface="+mn-lt"/>
                <a:ea typeface="Source Sans Pro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[Headline]</a:t>
            </a:r>
          </a:p>
        </p:txBody>
      </p:sp>
    </p:spTree>
    <p:extLst>
      <p:ext uri="{BB962C8B-B14F-4D97-AF65-F5344CB8AC3E}">
        <p14:creationId xmlns:p14="http://schemas.microsoft.com/office/powerpoint/2010/main" val="107736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650048"/>
            <a:ext cx="10515600" cy="469761"/>
          </a:xfrm>
          <a:prstGeom prst="rect">
            <a:avLst/>
          </a:prstGeom>
        </p:spPr>
        <p:txBody>
          <a:bodyPr/>
          <a:lstStyle>
            <a:lvl1pPr>
              <a:defRPr sz="3600" b="1" i="0">
                <a:solidFill>
                  <a:srgbClr val="49716A"/>
                </a:solidFill>
                <a:latin typeface="+mn-lt"/>
                <a:ea typeface="Source Sans Pro" panose="020B050303040302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[</a:t>
            </a:r>
            <a:r>
              <a:rPr lang="de-DE" dirty="0" err="1"/>
              <a:t>Subject</a:t>
            </a:r>
            <a:r>
              <a:rPr lang="de-DE" dirty="0"/>
              <a:t>]</a:t>
            </a:r>
          </a:p>
        </p:txBody>
      </p:sp>
      <p:sp>
        <p:nvSpPr>
          <p:cNvPr id="7" name="Abgerundetes Rechteck 6"/>
          <p:cNvSpPr/>
          <p:nvPr userDrawn="1"/>
        </p:nvSpPr>
        <p:spPr>
          <a:xfrm>
            <a:off x="368022" y="839244"/>
            <a:ext cx="329784" cy="91368"/>
          </a:xfrm>
          <a:prstGeom prst="roundRect">
            <a:avLst/>
          </a:prstGeom>
          <a:solidFill>
            <a:srgbClr val="4971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>
          <a:xfrm>
            <a:off x="838200" y="1337094"/>
            <a:ext cx="10515600" cy="495182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latin typeface="+mn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9172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1">
            <a:extLst>
              <a:ext uri="{FF2B5EF4-FFF2-40B4-BE49-F238E27FC236}">
                <a16:creationId xmlns:a16="http://schemas.microsoft.com/office/drawing/2014/main" id="{E0D9B976-F2F5-4B0F-B6B9-FD5C57819890}"/>
              </a:ext>
            </a:extLst>
          </p:cNvPr>
          <p:cNvSpPr/>
          <p:nvPr userDrawn="1"/>
        </p:nvSpPr>
        <p:spPr>
          <a:xfrm>
            <a:off x="0" y="789571"/>
            <a:ext cx="12192000" cy="3203944"/>
          </a:xfrm>
          <a:prstGeom prst="rect">
            <a:avLst/>
          </a:prstGeom>
          <a:solidFill>
            <a:srgbClr val="49716A"/>
          </a:solidFill>
          <a:ln>
            <a:solidFill>
              <a:srgbClr val="E4F2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n-lt"/>
            </a:endParaRPr>
          </a:p>
        </p:txBody>
      </p:sp>
      <p:pic>
        <p:nvPicPr>
          <p:cNvPr id="5" name="Bild 20">
            <a:extLst>
              <a:ext uri="{FF2B5EF4-FFF2-40B4-BE49-F238E27FC236}">
                <a16:creationId xmlns:a16="http://schemas.microsoft.com/office/drawing/2014/main" id="{5DA5ABCC-CA6F-4092-ACE0-AB6B6485D0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02263" y="1328620"/>
            <a:ext cx="6089737" cy="5577006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6BEBC3-5BBC-4453-AFA0-8F71BCE7FD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6768" y="5899719"/>
            <a:ext cx="3554412" cy="6447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49716A"/>
                </a:solidFill>
                <a:latin typeface="+mn-lt"/>
                <a:ea typeface="Source Sans Pro" panose="020B0503030403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[Event] </a:t>
            </a:r>
          </a:p>
          <a:p>
            <a:pPr lvl="0"/>
            <a:r>
              <a:rPr lang="en-US"/>
              <a:t>[Place, Date]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A2AAFA6-ED0E-4527-9660-E4FB4E446F1A}"/>
              </a:ext>
            </a:extLst>
          </p:cNvPr>
          <p:cNvCxnSpPr>
            <a:cxnSpLocks/>
          </p:cNvCxnSpPr>
          <p:nvPr userDrawn="1"/>
        </p:nvCxnSpPr>
        <p:spPr>
          <a:xfrm flipV="1">
            <a:off x="3414765" y="2662347"/>
            <a:ext cx="5362470" cy="1176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23E1635E-E7F8-4F88-892A-6D0C426C36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4158" r="4158"/>
          <a:stretch/>
        </p:blipFill>
        <p:spPr>
          <a:xfrm>
            <a:off x="4495800" y="1276222"/>
            <a:ext cx="3200400" cy="1163553"/>
          </a:xfrm>
          <a:prstGeom prst="rect">
            <a:avLst/>
          </a:prstGeom>
        </p:spPr>
      </p:pic>
      <p:pic>
        <p:nvPicPr>
          <p:cNvPr id="19" name="Picture 14">
            <a:extLst>
              <a:ext uri="{FF2B5EF4-FFF2-40B4-BE49-F238E27FC236}">
                <a16:creationId xmlns:a16="http://schemas.microsoft.com/office/drawing/2014/main" id="{E80DC8C9-3546-48B2-BDC9-CFA604E1A6A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1959" y="5046988"/>
            <a:ext cx="1619999" cy="648000"/>
          </a:xfrm>
          <a:prstGeom prst="rect">
            <a:avLst/>
          </a:prstGeom>
        </p:spPr>
      </p:pic>
      <p:pic>
        <p:nvPicPr>
          <p:cNvPr id="20" name="Bild 1">
            <a:extLst>
              <a:ext uri="{FF2B5EF4-FFF2-40B4-BE49-F238E27FC236}">
                <a16:creationId xmlns:a16="http://schemas.microsoft.com/office/drawing/2014/main" id="{615E8EFD-3B6E-4B30-9EEA-95368C7360E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768" y="5046988"/>
            <a:ext cx="1678426" cy="648000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7373B821-14AC-4B0E-A750-943E6FC50A40}"/>
              </a:ext>
            </a:extLst>
          </p:cNvPr>
          <p:cNvGrpSpPr/>
          <p:nvPr userDrawn="1"/>
        </p:nvGrpSpPr>
        <p:grpSpPr>
          <a:xfrm>
            <a:off x="4068723" y="5167694"/>
            <a:ext cx="977998" cy="406587"/>
            <a:chOff x="5176532" y="6000665"/>
            <a:chExt cx="977998" cy="406587"/>
          </a:xfrm>
        </p:grpSpPr>
        <p:pic>
          <p:nvPicPr>
            <p:cNvPr id="22" name="Grafik 8">
              <a:extLst>
                <a:ext uri="{FF2B5EF4-FFF2-40B4-BE49-F238E27FC236}">
                  <a16:creationId xmlns:a16="http://schemas.microsoft.com/office/drawing/2014/main" id="{5424389F-2DB6-4815-93ED-A897DAC908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81625" y="6216161"/>
              <a:ext cx="567812" cy="191091"/>
            </a:xfrm>
            <a:prstGeom prst="rect">
              <a:avLst/>
            </a:prstGeom>
          </p:spPr>
        </p:pic>
        <p:sp>
          <p:nvSpPr>
            <p:cNvPr id="23" name="Text Placeholder 1">
              <a:extLst>
                <a:ext uri="{FF2B5EF4-FFF2-40B4-BE49-F238E27FC236}">
                  <a16:creationId xmlns:a16="http://schemas.microsoft.com/office/drawing/2014/main" id="{05D23E3A-6B99-4572-9517-0274A81F9B9F}"/>
                </a:ext>
              </a:extLst>
            </p:cNvPr>
            <p:cNvSpPr txBox="1">
              <a:spLocks/>
            </p:cNvSpPr>
            <p:nvPr/>
          </p:nvSpPr>
          <p:spPr>
            <a:xfrm>
              <a:off x="5176532" y="6000665"/>
              <a:ext cx="977998" cy="191091"/>
            </a:xfrm>
            <a:prstGeom prst="rect">
              <a:avLst/>
            </a:prstGeom>
          </p:spPr>
          <p:txBody>
            <a:bodyPr/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/>
                <a:buNone/>
                <a:defRPr sz="1600" b="1" kern="1200">
                  <a:solidFill>
                    <a:srgbClr val="49716A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0">
                  <a:solidFill>
                    <a:srgbClr val="092B90"/>
                  </a:solidFill>
                  <a:latin typeface="Arial" panose="020B0604020202020204" pitchFamily="34" charset="0"/>
                </a:rPr>
                <a:t>supported by</a:t>
              </a:r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41D86-30A3-4935-9A60-167E39E2FC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4888" y="2870449"/>
            <a:ext cx="10182225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[TITLE]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2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 flipV="1">
            <a:off x="0" y="303541"/>
            <a:ext cx="5400000" cy="18000"/>
          </a:xfrm>
          <a:prstGeom prst="rect">
            <a:avLst/>
          </a:prstGeom>
          <a:solidFill>
            <a:srgbClr val="4645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n-lt"/>
            </a:endParaRPr>
          </a:p>
        </p:txBody>
      </p:sp>
      <p:sp>
        <p:nvSpPr>
          <p:cNvPr id="9" name="Rechteck 8"/>
          <p:cNvSpPr/>
          <p:nvPr userDrawn="1"/>
        </p:nvSpPr>
        <p:spPr>
          <a:xfrm flipV="1">
            <a:off x="0" y="214840"/>
            <a:ext cx="12192000" cy="25200"/>
          </a:xfrm>
          <a:prstGeom prst="rect">
            <a:avLst/>
          </a:prstGeom>
          <a:solidFill>
            <a:srgbClr val="4971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n-lt"/>
            </a:endParaRPr>
          </a:p>
        </p:txBody>
      </p:sp>
      <p:sp>
        <p:nvSpPr>
          <p:cNvPr id="10" name="Abgerundetes Rechteck 9"/>
          <p:cNvSpPr/>
          <p:nvPr userDrawn="1"/>
        </p:nvSpPr>
        <p:spPr>
          <a:xfrm>
            <a:off x="751140" y="150092"/>
            <a:ext cx="581140" cy="248204"/>
          </a:xfrm>
          <a:prstGeom prst="roundRect">
            <a:avLst/>
          </a:prstGeom>
          <a:solidFill>
            <a:schemeClr val="bg1"/>
          </a:solidFill>
          <a:ln>
            <a:solidFill>
              <a:srgbClr val="4971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4F2EF"/>
              </a:solidFill>
              <a:latin typeface="+mn-lt"/>
            </a:endParaRPr>
          </a:p>
        </p:txBody>
      </p:sp>
      <p:pic>
        <p:nvPicPr>
          <p:cNvPr id="11" name="Bild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214" y="187531"/>
            <a:ext cx="458509" cy="179638"/>
          </a:xfrm>
          <a:prstGeom prst="rect">
            <a:avLst/>
          </a:prstGeom>
          <a:ln>
            <a:noFill/>
          </a:ln>
        </p:spPr>
      </p:pic>
      <p:sp>
        <p:nvSpPr>
          <p:cNvPr id="12" name="Rechteck 11"/>
          <p:cNvSpPr/>
          <p:nvPr userDrawn="1"/>
        </p:nvSpPr>
        <p:spPr>
          <a:xfrm flipV="1">
            <a:off x="6792000" y="124892"/>
            <a:ext cx="5400000" cy="18000"/>
          </a:xfrm>
          <a:prstGeom prst="rect">
            <a:avLst/>
          </a:prstGeom>
          <a:solidFill>
            <a:srgbClr val="4645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n-lt"/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10800000" y="6555000"/>
            <a:ext cx="210153" cy="210153"/>
          </a:xfrm>
          <a:prstGeom prst="ellipse">
            <a:avLst/>
          </a:prstGeom>
          <a:solidFill>
            <a:schemeClr val="bg1"/>
          </a:solidFill>
          <a:ln>
            <a:solidFill>
              <a:srgbClr val="464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n-lt"/>
            </a:endParaRPr>
          </a:p>
        </p:txBody>
      </p:sp>
      <p:sp>
        <p:nvSpPr>
          <p:cNvPr id="14" name="Rechteck 13"/>
          <p:cNvSpPr/>
          <p:nvPr userDrawn="1"/>
        </p:nvSpPr>
        <p:spPr>
          <a:xfrm flipV="1">
            <a:off x="0" y="6642571"/>
            <a:ext cx="10800000" cy="25200"/>
          </a:xfrm>
          <a:prstGeom prst="rect">
            <a:avLst/>
          </a:prstGeom>
          <a:solidFill>
            <a:srgbClr val="666666"/>
          </a:solidFill>
          <a:ln>
            <a:solidFill>
              <a:srgbClr val="464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n-lt"/>
            </a:endParaRPr>
          </a:p>
        </p:txBody>
      </p:sp>
      <p:sp>
        <p:nvSpPr>
          <p:cNvPr id="15" name="Abgerundetes Rechteck 14"/>
          <p:cNvSpPr/>
          <p:nvPr userDrawn="1"/>
        </p:nvSpPr>
        <p:spPr>
          <a:xfrm>
            <a:off x="10859793" y="50016"/>
            <a:ext cx="581140" cy="248204"/>
          </a:xfrm>
          <a:prstGeom prst="roundRect">
            <a:avLst/>
          </a:prstGeom>
          <a:solidFill>
            <a:schemeClr val="bg1"/>
          </a:solidFill>
          <a:ln>
            <a:solidFill>
              <a:srgbClr val="4971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4F2EF"/>
              </a:solidFill>
              <a:latin typeface="+mn-lt"/>
            </a:endParaRPr>
          </a:p>
        </p:txBody>
      </p:sp>
      <p:pic>
        <p:nvPicPr>
          <p:cNvPr id="16" name="Pictur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9920" y="67070"/>
            <a:ext cx="540356" cy="216142"/>
          </a:xfrm>
          <a:prstGeom prst="rect">
            <a:avLst/>
          </a:prstGeom>
        </p:spPr>
      </p:pic>
      <p:sp>
        <p:nvSpPr>
          <p:cNvPr id="17" name="Oval 16"/>
          <p:cNvSpPr/>
          <p:nvPr userDrawn="1"/>
        </p:nvSpPr>
        <p:spPr>
          <a:xfrm>
            <a:off x="5402325" y="264048"/>
            <a:ext cx="99820" cy="99820"/>
          </a:xfrm>
          <a:prstGeom prst="ellipse">
            <a:avLst/>
          </a:prstGeom>
          <a:noFill/>
          <a:ln>
            <a:solidFill>
              <a:srgbClr val="464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n-lt"/>
            </a:endParaRPr>
          </a:p>
        </p:txBody>
      </p:sp>
      <p:sp>
        <p:nvSpPr>
          <p:cNvPr id="18" name="Oval 17"/>
          <p:cNvSpPr/>
          <p:nvPr userDrawn="1"/>
        </p:nvSpPr>
        <p:spPr>
          <a:xfrm>
            <a:off x="6689931" y="89272"/>
            <a:ext cx="99820" cy="99820"/>
          </a:xfrm>
          <a:prstGeom prst="ellipse">
            <a:avLst/>
          </a:prstGeom>
          <a:noFill/>
          <a:ln>
            <a:solidFill>
              <a:srgbClr val="464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+mn-lt"/>
              </a:rPr>
              <a:t> </a:t>
            </a:r>
          </a:p>
        </p:txBody>
      </p:sp>
      <p:sp>
        <p:nvSpPr>
          <p:cNvPr id="19" name="Oval 18"/>
          <p:cNvSpPr/>
          <p:nvPr userDrawn="1"/>
        </p:nvSpPr>
        <p:spPr>
          <a:xfrm>
            <a:off x="3207918" y="264048"/>
            <a:ext cx="99820" cy="99820"/>
          </a:xfrm>
          <a:prstGeom prst="ellipse">
            <a:avLst/>
          </a:prstGeom>
          <a:solidFill>
            <a:schemeClr val="bg1"/>
          </a:solidFill>
          <a:ln>
            <a:solidFill>
              <a:srgbClr val="464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n-lt"/>
            </a:endParaRPr>
          </a:p>
        </p:txBody>
      </p:sp>
      <p:sp>
        <p:nvSpPr>
          <p:cNvPr id="20" name="Oval 19"/>
          <p:cNvSpPr/>
          <p:nvPr userDrawn="1"/>
        </p:nvSpPr>
        <p:spPr>
          <a:xfrm>
            <a:off x="8774862" y="82646"/>
            <a:ext cx="99820" cy="99820"/>
          </a:xfrm>
          <a:prstGeom prst="ellipse">
            <a:avLst/>
          </a:prstGeom>
          <a:solidFill>
            <a:schemeClr val="bg1"/>
          </a:solidFill>
          <a:ln>
            <a:solidFill>
              <a:srgbClr val="4645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+mn-lt"/>
              </a:rPr>
              <a:t> </a:t>
            </a:r>
          </a:p>
        </p:txBody>
      </p:sp>
      <p:sp>
        <p:nvSpPr>
          <p:cNvPr id="21" name="Abgerundetes Rechteck 20"/>
          <p:cNvSpPr/>
          <p:nvPr userDrawn="1"/>
        </p:nvSpPr>
        <p:spPr>
          <a:xfrm>
            <a:off x="5791078" y="92387"/>
            <a:ext cx="581140" cy="248204"/>
          </a:xfrm>
          <a:prstGeom prst="roundRect">
            <a:avLst/>
          </a:prstGeom>
          <a:solidFill>
            <a:schemeClr val="bg1"/>
          </a:solidFill>
          <a:ln>
            <a:solidFill>
              <a:srgbClr val="4971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4F2EF"/>
              </a:solidFill>
              <a:latin typeface="+mn-lt"/>
            </a:endParaRPr>
          </a:p>
        </p:txBody>
      </p:sp>
      <p:pic>
        <p:nvPicPr>
          <p:cNvPr id="22" name="Bild 21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4389" y="106537"/>
            <a:ext cx="514517" cy="229154"/>
          </a:xfrm>
          <a:prstGeom prst="rect">
            <a:avLst/>
          </a:prstGeom>
        </p:spPr>
      </p:pic>
      <p:sp>
        <p:nvSpPr>
          <p:cNvPr id="24" name="Textfeld 23"/>
          <p:cNvSpPr txBox="1"/>
          <p:nvPr userDrawn="1"/>
        </p:nvSpPr>
        <p:spPr>
          <a:xfrm>
            <a:off x="10745000" y="6535629"/>
            <a:ext cx="3378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A0F59A81-C326-D543-9CE9-691FB9A527EF}" type="slidenum">
              <a:rPr lang="de-DE" sz="1000" b="0" i="0" smtClean="0">
                <a:latin typeface="+mn-lt"/>
                <a:ea typeface="Source Sans Pro" charset="0"/>
                <a:cs typeface="Arial" panose="020B0604020202020204" pitchFamily="34" charset="0"/>
              </a:rPr>
              <a:pPr algn="ctr"/>
              <a:t>‹#›</a:t>
            </a:fld>
            <a:endParaRPr lang="de-DE" sz="1000" b="0" i="0" dirty="0">
              <a:latin typeface="+mn-lt"/>
              <a:ea typeface="Source Sans Pro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0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6" r:id="rId4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B8C1CF-96D4-4565-9F56-8725D016E3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6768" y="6052007"/>
            <a:ext cx="3554412" cy="492501"/>
          </a:xfrm>
        </p:spPr>
        <p:txBody>
          <a:bodyPr/>
          <a:lstStyle/>
          <a:p>
            <a:r>
              <a:rPr lang="hr-HR" dirty="0"/>
              <a:t>September</a:t>
            </a:r>
            <a:r>
              <a:rPr lang="en-GB" dirty="0"/>
              <a:t>, 202</a:t>
            </a:r>
            <a:r>
              <a:rPr lang="hr-HR" dirty="0"/>
              <a:t>2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ED6C9-504F-4501-AB7A-76FB1895E0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r-HR" dirty="0"/>
              <a:t>Digital Capacity Management (DCM)</a:t>
            </a:r>
          </a:p>
          <a:p>
            <a:r>
              <a:rPr lang="hr-HR" dirty="0"/>
              <a:t>Test cases for the TTR IT Implementation Pilot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58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D27F-862C-49AA-8584-1F39416CD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Test </a:t>
            </a:r>
            <a:r>
              <a:rPr lang="hu-HU" dirty="0" err="1"/>
              <a:t>case</a:t>
            </a:r>
            <a:r>
              <a:rPr lang="hu-HU" dirty="0"/>
              <a:t> </a:t>
            </a:r>
            <a:r>
              <a:rPr lang="hu-HU" dirty="0" err="1"/>
              <a:t>categories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BD20B-0523-4C34-B84C-C34AF32B5A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337094"/>
            <a:ext cx="7622406" cy="4951823"/>
          </a:xfrm>
        </p:spPr>
        <p:txBody>
          <a:bodyPr lIns="91440" tIns="45720" rIns="91440" bIns="4572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/>
              <a:t>Create object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/>
              <a:t>Update object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/>
              <a:t>Change the status of the object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/>
              <a:t>Feasilibity Study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hu-HU" sz="2800" dirty="0"/>
              <a:t>Simulate process according to TTR deadline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 err="1"/>
              <a:t>Path</a:t>
            </a:r>
            <a:r>
              <a:rPr lang="hu-HU" sz="2800" dirty="0"/>
              <a:t> </a:t>
            </a:r>
            <a:r>
              <a:rPr lang="hu-HU" sz="2800" dirty="0" err="1"/>
              <a:t>Modification</a:t>
            </a:r>
            <a:endParaRPr lang="hu-HU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800" dirty="0"/>
              <a:t>Path Alteration</a:t>
            </a:r>
          </a:p>
        </p:txBody>
      </p:sp>
      <p:pic>
        <p:nvPicPr>
          <p:cNvPr id="5" name="Graphic 4" descr="Workflow with solid fill">
            <a:extLst>
              <a:ext uri="{FF2B5EF4-FFF2-40B4-BE49-F238E27FC236}">
                <a16:creationId xmlns:a16="http://schemas.microsoft.com/office/drawing/2014/main" id="{50CC23AF-94A5-447B-96F7-B90187CC27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18541" y="1635177"/>
            <a:ext cx="3587646" cy="358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3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E821F-CDBA-DA7E-838D-63C29E590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Test case list (candidates)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B244C1-4332-FB41-8D37-4BF6634E87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Create </a:t>
            </a:r>
            <a:r>
              <a:rPr lang="hr-HR" dirty="0"/>
              <a:t>capacity model</a:t>
            </a:r>
            <a:r>
              <a:rPr lang="en-GB" dirty="0"/>
              <a:t> </a:t>
            </a:r>
            <a:r>
              <a:rPr lang="hr-HR" dirty="0"/>
              <a:t>for a line manually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Import capacity models for a line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Create </a:t>
            </a:r>
            <a:r>
              <a:rPr lang="hr-HR" dirty="0"/>
              <a:t>capacity model</a:t>
            </a:r>
            <a:r>
              <a:rPr lang="en-GB" dirty="0"/>
              <a:t> </a:t>
            </a:r>
            <a:r>
              <a:rPr lang="hr-HR" dirty="0"/>
              <a:t>for the borderline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Coordinate capacity models for the border crossing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Create capacity model variants for the line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Reference the CNA in the CM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Reference more CNAs in the CM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Searching for the CM per various parameters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69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C457D-7BF3-42E2-A83E-E20FBF9A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Test </a:t>
            </a:r>
            <a:r>
              <a:rPr lang="hu-HU" dirty="0" err="1"/>
              <a:t>case</a:t>
            </a:r>
            <a:r>
              <a:rPr lang="hu-HU" dirty="0"/>
              <a:t> </a:t>
            </a:r>
            <a:r>
              <a:rPr lang="hu-HU" dirty="0" err="1"/>
              <a:t>list</a:t>
            </a:r>
            <a:r>
              <a:rPr lang="hu-HU" dirty="0"/>
              <a:t> (</a:t>
            </a:r>
            <a:r>
              <a:rPr lang="hu-HU" dirty="0" err="1"/>
              <a:t>candidates</a:t>
            </a:r>
            <a:r>
              <a:rPr lang="hu-HU" dirty="0"/>
              <a:t>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82FB2-89C9-4C2C-99E6-A1A0220DCD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Create catalogue path for freight train without offset on the route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Create catalogue path for freight train with offset on the route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Create catalogue path for passenger train without offset on the route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Create catalogue path for passenger train with offset on the route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Update train parameter (Train weight, train length, planned speed, container profile) of an existing catalogue path</a:t>
            </a:r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Update timetable of an existing catalogue path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Shorten route of an existing catalogue path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Extend </a:t>
            </a:r>
            <a:r>
              <a:rPr lang="hr-HR" dirty="0"/>
              <a:t>the </a:t>
            </a:r>
            <a:r>
              <a:rPr lang="en-GB" dirty="0"/>
              <a:t>route of an existing catalogue path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Update </a:t>
            </a:r>
            <a:r>
              <a:rPr lang="hr-HR" dirty="0"/>
              <a:t>the </a:t>
            </a:r>
            <a:r>
              <a:rPr lang="en-GB" dirty="0"/>
              <a:t>calendar of an existing catalogue path</a:t>
            </a:r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Update </a:t>
            </a:r>
            <a:r>
              <a:rPr lang="hr-HR" dirty="0"/>
              <a:t>the </a:t>
            </a:r>
            <a:r>
              <a:rPr lang="en-GB" dirty="0"/>
              <a:t>train type of an existing catalogue path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Publish an existing catalogue path</a:t>
            </a:r>
          </a:p>
        </p:txBody>
      </p:sp>
    </p:spTree>
    <p:extLst>
      <p:ext uri="{BB962C8B-B14F-4D97-AF65-F5344CB8AC3E}">
        <p14:creationId xmlns:p14="http://schemas.microsoft.com/office/powerpoint/2010/main" val="170779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D1B93-112E-4780-8ECB-E325C7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Test </a:t>
            </a:r>
            <a:r>
              <a:rPr lang="hu-HU" dirty="0" err="1"/>
              <a:t>case</a:t>
            </a:r>
            <a:r>
              <a:rPr lang="hu-HU" dirty="0"/>
              <a:t> </a:t>
            </a:r>
            <a:r>
              <a:rPr lang="hu-HU" dirty="0" err="1"/>
              <a:t>list</a:t>
            </a:r>
            <a:r>
              <a:rPr lang="hu-HU" dirty="0"/>
              <a:t> (</a:t>
            </a:r>
            <a:r>
              <a:rPr lang="hu-HU" dirty="0" err="1"/>
              <a:t>candidates</a:t>
            </a:r>
            <a:r>
              <a:rPr lang="hu-HU" dirty="0"/>
              <a:t>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A3BE8-783B-4EA2-88F2-0B25AB63F8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Withdraw a published catalogue path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Create path for freight train without offset on the route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Create path for freight train with offset on the route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Create path for passenger train without offset on the route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Create path for passenger train with offset on the route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Update train parameter (Train weight, train length, planned speed, container profile) of an existing path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Update timetable of an existing path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Shorten route of an existing path</a:t>
            </a:r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Extend route of an existing path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Update calendar of an existing path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Update train type of an existing path</a:t>
            </a:r>
          </a:p>
        </p:txBody>
      </p:sp>
    </p:spTree>
    <p:extLst>
      <p:ext uri="{BB962C8B-B14F-4D97-AF65-F5344CB8AC3E}">
        <p14:creationId xmlns:p14="http://schemas.microsoft.com/office/powerpoint/2010/main" val="201296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6ACFB-3F57-4ABF-8155-0933448E6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Test </a:t>
            </a:r>
            <a:r>
              <a:rPr lang="hu-HU" dirty="0" err="1"/>
              <a:t>case</a:t>
            </a:r>
            <a:r>
              <a:rPr lang="hu-HU" dirty="0"/>
              <a:t> </a:t>
            </a:r>
            <a:r>
              <a:rPr lang="hu-HU" dirty="0" err="1"/>
              <a:t>list</a:t>
            </a:r>
            <a:r>
              <a:rPr lang="hu-HU" dirty="0"/>
              <a:t> (</a:t>
            </a:r>
            <a:r>
              <a:rPr lang="hu-HU" dirty="0" err="1"/>
              <a:t>candidates</a:t>
            </a:r>
            <a:r>
              <a:rPr lang="hu-HU" dirty="0"/>
              <a:t>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D72D3-E705-471C-B59E-9B88EE8B41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Publish (=booked) an existing path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Withdraw a published path</a:t>
            </a:r>
            <a:endParaRPr lang="hr-H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Search for capacity product</a:t>
            </a:r>
            <a:r>
              <a:rPr lang="hr-HR" dirty="0"/>
              <a:t>s</a:t>
            </a:r>
            <a:r>
              <a:rPr lang="en-GB" dirty="0"/>
              <a:t> according </a:t>
            </a:r>
            <a:r>
              <a:rPr lang="hr-HR" dirty="0"/>
              <a:t>different parameters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Feasibility study with 1RA - 1IM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Feasibility study with 2RA - 2IM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Feasibility study with 1RA - 2IM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Feasibility study with 2RA - 1IM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5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CBEDA-D01E-4A6F-94BA-E5AC3522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Test </a:t>
            </a:r>
            <a:r>
              <a:rPr lang="hu-HU" dirty="0" err="1"/>
              <a:t>case</a:t>
            </a:r>
            <a:r>
              <a:rPr lang="hu-HU" dirty="0"/>
              <a:t> </a:t>
            </a:r>
            <a:r>
              <a:rPr lang="hu-HU" dirty="0" err="1"/>
              <a:t>list</a:t>
            </a:r>
            <a:r>
              <a:rPr lang="hu-HU" dirty="0"/>
              <a:t> (</a:t>
            </a:r>
            <a:r>
              <a:rPr lang="hu-HU" dirty="0" err="1"/>
              <a:t>candidates</a:t>
            </a:r>
            <a:r>
              <a:rPr lang="hu-HU" dirty="0"/>
              <a:t>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840D0-3C3B-452A-A7F7-B37384B19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Path modification with 1RA - 1IM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Path modification with 2RA - 2IM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Path modification with 1RA - 2IM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Path modification with 2RA - 1IM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Path alteration with 1RA - 1IM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Path alteration with 2RA - 2IM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Path alteration with 1RA - 2IM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Path alteration with 2RA - 1IM</a:t>
            </a:r>
          </a:p>
        </p:txBody>
      </p:sp>
    </p:spTree>
    <p:extLst>
      <p:ext uri="{BB962C8B-B14F-4D97-AF65-F5344CB8AC3E}">
        <p14:creationId xmlns:p14="http://schemas.microsoft.com/office/powerpoint/2010/main" val="426699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9DC0A-85EA-49E9-A526-4AC8A40DA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Feasibility</a:t>
            </a:r>
            <a:r>
              <a:rPr lang="hu-HU" dirty="0"/>
              <a:t> </a:t>
            </a:r>
            <a:r>
              <a:rPr lang="hu-HU" dirty="0" err="1"/>
              <a:t>Study</a:t>
            </a:r>
            <a:r>
              <a:rPr lang="hu-HU" dirty="0"/>
              <a:t> test </a:t>
            </a:r>
            <a:r>
              <a:rPr lang="hu-HU" dirty="0" err="1"/>
              <a:t>case</a:t>
            </a:r>
            <a:r>
              <a:rPr lang="hu-HU" dirty="0"/>
              <a:t> (</a:t>
            </a:r>
            <a:r>
              <a:rPr lang="hu-HU" dirty="0" err="1"/>
              <a:t>details</a:t>
            </a:r>
            <a:r>
              <a:rPr lang="hu-HU" dirty="0"/>
              <a:t>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66ADE-D738-4374-8596-CC861180A9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err="1"/>
              <a:t>Create</a:t>
            </a:r>
            <a:r>
              <a:rPr lang="hu-HU" dirty="0"/>
              <a:t> </a:t>
            </a:r>
            <a:r>
              <a:rPr lang="hu-HU" dirty="0" err="1"/>
              <a:t>dossier</a:t>
            </a:r>
            <a:r>
              <a:rPr lang="hu-HU" dirty="0"/>
              <a:t> (RA)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Update </a:t>
            </a:r>
            <a:r>
              <a:rPr lang="hu-HU" dirty="0" err="1"/>
              <a:t>dossier</a:t>
            </a:r>
            <a:r>
              <a:rPr lang="hu-HU" dirty="0"/>
              <a:t> (RA): update </a:t>
            </a:r>
            <a:r>
              <a:rPr lang="hu-HU" dirty="0" err="1"/>
              <a:t>existing</a:t>
            </a:r>
            <a:r>
              <a:rPr lang="hu-HU" dirty="0"/>
              <a:t> </a:t>
            </a:r>
            <a:r>
              <a:rPr lang="hu-HU" dirty="0" err="1"/>
              <a:t>sub-path</a:t>
            </a:r>
            <a:r>
              <a:rPr lang="hu-HU" dirty="0"/>
              <a:t>, </a:t>
            </a:r>
            <a:r>
              <a:rPr lang="hu-HU" dirty="0" err="1"/>
              <a:t>create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sub-path</a:t>
            </a:r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Start </a:t>
            </a:r>
            <a:r>
              <a:rPr lang="hu-HU" dirty="0" err="1"/>
              <a:t>Feasibility</a:t>
            </a:r>
            <a:r>
              <a:rPr lang="hu-HU" dirty="0"/>
              <a:t> </a:t>
            </a:r>
            <a:r>
              <a:rPr lang="hu-HU" dirty="0" err="1"/>
              <a:t>Study</a:t>
            </a:r>
            <a:r>
              <a:rPr lang="hu-HU" dirty="0"/>
              <a:t> (RA)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err="1"/>
              <a:t>Submit</a:t>
            </a:r>
            <a:r>
              <a:rPr lang="hu-HU" dirty="0"/>
              <a:t> </a:t>
            </a:r>
            <a:r>
              <a:rPr lang="hu-HU" dirty="0" err="1"/>
              <a:t>Feasibility</a:t>
            </a:r>
            <a:r>
              <a:rPr lang="hu-HU" dirty="0"/>
              <a:t> </a:t>
            </a:r>
            <a:r>
              <a:rPr lang="hu-HU" dirty="0" err="1"/>
              <a:t>Study</a:t>
            </a:r>
            <a:r>
              <a:rPr lang="hu-HU" dirty="0"/>
              <a:t> </a:t>
            </a:r>
            <a:r>
              <a:rPr lang="hu-HU" dirty="0" err="1"/>
              <a:t>Request</a:t>
            </a:r>
            <a:r>
              <a:rPr lang="hu-HU" dirty="0"/>
              <a:t> (RA)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Update dossier (IM): update existing sub-path, create new sub-path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err="1"/>
              <a:t>Release</a:t>
            </a:r>
            <a:r>
              <a:rPr lang="hu-HU" dirty="0"/>
              <a:t> </a:t>
            </a:r>
            <a:r>
              <a:rPr lang="hu-HU" dirty="0" err="1"/>
              <a:t>Feasibility</a:t>
            </a:r>
            <a:r>
              <a:rPr lang="hu-HU" dirty="0"/>
              <a:t> </a:t>
            </a:r>
            <a:r>
              <a:rPr lang="hu-HU" dirty="0" err="1"/>
              <a:t>Elaboration</a:t>
            </a:r>
            <a:r>
              <a:rPr lang="hu-HU" dirty="0"/>
              <a:t> </a:t>
            </a:r>
            <a:r>
              <a:rPr lang="hu-HU" dirty="0" err="1"/>
              <a:t>Conference</a:t>
            </a:r>
            <a:r>
              <a:rPr lang="hu-HU" dirty="0"/>
              <a:t> (IM)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Update </a:t>
            </a:r>
            <a:r>
              <a:rPr lang="hu-HU" dirty="0" err="1"/>
              <a:t>dossier</a:t>
            </a:r>
            <a:r>
              <a:rPr lang="hu-HU" dirty="0"/>
              <a:t> (RA, IM)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err="1"/>
              <a:t>Return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Feasibility</a:t>
            </a:r>
            <a:r>
              <a:rPr lang="hu-HU" dirty="0"/>
              <a:t> </a:t>
            </a:r>
            <a:r>
              <a:rPr lang="hu-HU" dirty="0" err="1"/>
              <a:t>Study</a:t>
            </a:r>
            <a:r>
              <a:rPr lang="hu-HU" dirty="0"/>
              <a:t> </a:t>
            </a:r>
            <a:r>
              <a:rPr lang="hu-HU" dirty="0" err="1"/>
              <a:t>Elaboration</a:t>
            </a:r>
            <a:r>
              <a:rPr lang="hu-HU" dirty="0"/>
              <a:t> (IM)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err="1"/>
              <a:t>Submit</a:t>
            </a:r>
            <a:r>
              <a:rPr lang="hu-HU" dirty="0"/>
              <a:t> </a:t>
            </a:r>
            <a:r>
              <a:rPr lang="hu-HU" dirty="0" err="1"/>
              <a:t>Feasibility</a:t>
            </a:r>
            <a:r>
              <a:rPr lang="hu-HU" dirty="0"/>
              <a:t> </a:t>
            </a:r>
            <a:r>
              <a:rPr lang="hu-HU" dirty="0" err="1"/>
              <a:t>Study</a:t>
            </a:r>
            <a:r>
              <a:rPr lang="hu-HU" dirty="0"/>
              <a:t> </a:t>
            </a:r>
            <a:r>
              <a:rPr lang="hu-HU" dirty="0" err="1"/>
              <a:t>Result</a:t>
            </a:r>
            <a:r>
              <a:rPr lang="hu-HU" dirty="0"/>
              <a:t> (IM)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err="1"/>
              <a:t>Acknowledge</a:t>
            </a:r>
            <a:r>
              <a:rPr lang="hu-HU" dirty="0"/>
              <a:t> </a:t>
            </a:r>
            <a:r>
              <a:rPr lang="hu-HU" dirty="0" err="1"/>
              <a:t>Feasibility</a:t>
            </a:r>
            <a:r>
              <a:rPr lang="hu-HU" dirty="0"/>
              <a:t> </a:t>
            </a:r>
            <a:r>
              <a:rPr lang="hu-HU" dirty="0" err="1"/>
              <a:t>Study</a:t>
            </a:r>
            <a:r>
              <a:rPr lang="hu-HU" dirty="0"/>
              <a:t> </a:t>
            </a:r>
            <a:r>
              <a:rPr lang="hu-HU" dirty="0" err="1"/>
              <a:t>Result</a:t>
            </a:r>
            <a:r>
              <a:rPr lang="hu-HU" dirty="0"/>
              <a:t> (RA)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49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F5B7F-2E02-4ABB-95D2-C68B12E0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Feasibility Study process (PCS EC)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C4120A-03C8-45A6-B42D-C8B6C21F1DE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66013" y="1381121"/>
            <a:ext cx="7659974" cy="482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23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Widescreen</PresentationFormat>
  <Paragraphs>78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Office-Design</vt:lpstr>
      <vt:lpstr>PowerPoint Presentation</vt:lpstr>
      <vt:lpstr>Test case categories</vt:lpstr>
      <vt:lpstr>Test case list (candidates)</vt:lpstr>
      <vt:lpstr>Test case list (candidates)</vt:lpstr>
      <vt:lpstr>Test case list (candidates)</vt:lpstr>
      <vt:lpstr>Test case list (candidates)</vt:lpstr>
      <vt:lpstr>Test case list (candidates)</vt:lpstr>
      <vt:lpstr>Feasibility Study test case (details)</vt:lpstr>
      <vt:lpstr>Feasibility Study process (PCS EC)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MOUTR01</dc:creator>
  <cp:lastModifiedBy>Mario Toma</cp:lastModifiedBy>
  <cp:revision>154</cp:revision>
  <dcterms:created xsi:type="dcterms:W3CDTF">2019-03-19T12:01:49Z</dcterms:created>
  <dcterms:modified xsi:type="dcterms:W3CDTF">2022-10-04T14:40:06Z</dcterms:modified>
</cp:coreProperties>
</file>